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298" r:id="rId4"/>
    <p:sldId id="260" r:id="rId5"/>
    <p:sldId id="290" r:id="rId6"/>
    <p:sldId id="273" r:id="rId7"/>
    <p:sldId id="291" r:id="rId8"/>
    <p:sldId id="303" r:id="rId9"/>
    <p:sldId id="300" r:id="rId10"/>
    <p:sldId id="294" r:id="rId11"/>
    <p:sldId id="282" r:id="rId12"/>
    <p:sldId id="305" r:id="rId13"/>
    <p:sldId id="302" r:id="rId14"/>
    <p:sldId id="304"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85613" autoAdjust="0"/>
  </p:normalViewPr>
  <p:slideViewPr>
    <p:cSldViewPr>
      <p:cViewPr>
        <p:scale>
          <a:sx n="81" d="100"/>
          <a:sy n="81" d="100"/>
        </p:scale>
        <p:origin x="-1074" y="-30"/>
      </p:cViewPr>
      <p:guideLst>
        <p:guide orient="horz" pos="2160"/>
        <p:guide pos="2880"/>
      </p:guideLst>
    </p:cSldViewPr>
  </p:slideViewPr>
  <p:notesTextViewPr>
    <p:cViewPr>
      <p:scale>
        <a:sx n="1" d="1"/>
        <a:sy n="1" d="1"/>
      </p:scale>
      <p:origin x="0" y="114"/>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Franklin County</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Issues'!$B$3:$D$3</c:f>
              <c:numCache>
                <c:formatCode>0%</c:formatCode>
                <c:ptCount val="3"/>
                <c:pt idx="0">
                  <c:v>0.9</c:v>
                </c:pt>
                <c:pt idx="1">
                  <c:v>0.86</c:v>
                </c:pt>
                <c:pt idx="2">
                  <c:v>0.86</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Issues'!$B$4:$D$4</c:f>
              <c:numCache>
                <c:formatCode>0%</c:formatCode>
                <c:ptCount val="3"/>
                <c:pt idx="0">
                  <c:v>0.78</c:v>
                </c:pt>
                <c:pt idx="1">
                  <c:v>0.8</c:v>
                </c:pt>
                <c:pt idx="2">
                  <c:v>0.69</c:v>
                </c:pt>
              </c:numCache>
            </c:numRef>
          </c:val>
        </c:ser>
        <c:dLbls>
          <c:showLegendKey val="0"/>
          <c:showVal val="1"/>
          <c:showCatName val="0"/>
          <c:showSerName val="0"/>
          <c:showPercent val="0"/>
          <c:showBubbleSize val="0"/>
        </c:dLbls>
        <c:gapWidth val="150"/>
        <c:overlap val="-25"/>
        <c:axId val="71421312"/>
        <c:axId val="71521408"/>
      </c:barChart>
      <c:catAx>
        <c:axId val="71421312"/>
        <c:scaling>
          <c:orientation val="minMax"/>
        </c:scaling>
        <c:delete val="0"/>
        <c:axPos val="b"/>
        <c:majorTickMark val="none"/>
        <c:minorTickMark val="none"/>
        <c:tickLblPos val="nextTo"/>
        <c:crossAx val="71521408"/>
        <c:crosses val="autoZero"/>
        <c:auto val="1"/>
        <c:lblAlgn val="ctr"/>
        <c:lblOffset val="100"/>
        <c:noMultiLvlLbl val="0"/>
      </c:catAx>
      <c:valAx>
        <c:axId val="71521408"/>
        <c:scaling>
          <c:orientation val="minMax"/>
        </c:scaling>
        <c:delete val="1"/>
        <c:axPos val="l"/>
        <c:numFmt formatCode="0%" sourceLinked="1"/>
        <c:majorTickMark val="out"/>
        <c:minorTickMark val="none"/>
        <c:tickLblPos val="nextTo"/>
        <c:crossAx val="7142131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Franklin County</c:v>
                </c:pt>
              </c:strCache>
            </c:strRef>
          </c:tx>
          <c:invertIfNegative val="0"/>
          <c:cat>
            <c:strRef>
              <c:f>'Top Soc Determin'!$B$2:$D$2</c:f>
              <c:strCache>
                <c:ptCount val="3"/>
                <c:pt idx="0">
                  <c:v>Poverty</c:v>
                </c:pt>
                <c:pt idx="1">
                  <c:v>Transportation</c:v>
                </c:pt>
                <c:pt idx="2">
                  <c:v>Employment</c:v>
                </c:pt>
              </c:strCache>
            </c:strRef>
          </c:cat>
          <c:val>
            <c:numRef>
              <c:f>'Top Soc Determin'!$B$3:$D$3</c:f>
              <c:numCache>
                <c:formatCode>0%</c:formatCode>
                <c:ptCount val="3"/>
                <c:pt idx="0">
                  <c:v>0.95</c:v>
                </c:pt>
                <c:pt idx="1">
                  <c:v>0.81</c:v>
                </c:pt>
                <c:pt idx="2">
                  <c:v>0.76</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Transportation</c:v>
                </c:pt>
                <c:pt idx="2">
                  <c:v>Employment</c:v>
                </c:pt>
              </c:strCache>
            </c:strRef>
          </c:cat>
          <c:val>
            <c:numRef>
              <c:f>'Top Soc Determin'!$B$4:$D$4</c:f>
              <c:numCache>
                <c:formatCode>0%</c:formatCode>
                <c:ptCount val="3"/>
                <c:pt idx="0">
                  <c:v>0.78</c:v>
                </c:pt>
                <c:pt idx="1">
                  <c:v>0.67</c:v>
                </c:pt>
                <c:pt idx="2">
                  <c:v>0.64</c:v>
                </c:pt>
              </c:numCache>
            </c:numRef>
          </c:val>
        </c:ser>
        <c:dLbls>
          <c:showLegendKey val="0"/>
          <c:showVal val="1"/>
          <c:showCatName val="0"/>
          <c:showSerName val="0"/>
          <c:showPercent val="0"/>
          <c:showBubbleSize val="0"/>
        </c:dLbls>
        <c:gapWidth val="150"/>
        <c:overlap val="-25"/>
        <c:axId val="71796608"/>
        <c:axId val="71798144"/>
      </c:barChart>
      <c:catAx>
        <c:axId val="71796608"/>
        <c:scaling>
          <c:orientation val="minMax"/>
        </c:scaling>
        <c:delete val="0"/>
        <c:axPos val="b"/>
        <c:majorTickMark val="none"/>
        <c:minorTickMark val="none"/>
        <c:tickLblPos val="nextTo"/>
        <c:crossAx val="71798144"/>
        <c:crosses val="autoZero"/>
        <c:auto val="1"/>
        <c:lblAlgn val="ctr"/>
        <c:lblOffset val="100"/>
        <c:noMultiLvlLbl val="0"/>
      </c:catAx>
      <c:valAx>
        <c:axId val="71798144"/>
        <c:scaling>
          <c:orientation val="minMax"/>
        </c:scaling>
        <c:delete val="1"/>
        <c:axPos val="l"/>
        <c:numFmt formatCode="0%" sourceLinked="1"/>
        <c:majorTickMark val="out"/>
        <c:minorTickMark val="none"/>
        <c:tickLblPos val="nextTo"/>
        <c:crossAx val="7179660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Obesity-related Hospitalizations</a:t>
            </a:r>
            <a:r>
              <a:rPr lang="en-US" baseline="0"/>
              <a:t> per 10,000 Population: Franklin County</a:t>
            </a:r>
            <a:endParaRPr lang="en-US"/>
          </a:p>
        </c:rich>
      </c:tx>
      <c:layout/>
      <c:overlay val="0"/>
    </c:title>
    <c:autoTitleDeleted val="0"/>
    <c:plotArea>
      <c:layout/>
      <c:barChart>
        <c:barDir val="col"/>
        <c:grouping val="clustered"/>
        <c:varyColors val="0"/>
        <c:ser>
          <c:idx val="0"/>
          <c:order val="0"/>
          <c:tx>
            <c:strRef>
              <c:f>Obesity!$A$18</c:f>
              <c:strCache>
                <c:ptCount val="1"/>
                <c:pt idx="0">
                  <c:v>Franklin County</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Obesity!$B$18:$D$18</c:f>
              <c:numCache>
                <c:formatCode>0</c:formatCode>
                <c:ptCount val="3"/>
                <c:pt idx="0">
                  <c:v>21</c:v>
                </c:pt>
                <c:pt idx="1">
                  <c:v>23</c:v>
                </c:pt>
                <c:pt idx="2" formatCode="General">
                  <c:v>18</c:v>
                </c:pt>
              </c:numCache>
            </c:numRef>
          </c:val>
        </c:ser>
        <c:ser>
          <c:idx val="1"/>
          <c:order val="1"/>
          <c:tx>
            <c:strRef>
              <c:f>Obesity!$A$19</c:f>
              <c:strCache>
                <c:ptCount val="1"/>
                <c:pt idx="0">
                  <c:v>Maine</c:v>
                </c:pt>
              </c:strCache>
            </c:strRef>
          </c:tx>
          <c:invertIfNegative val="0"/>
          <c:cat>
            <c:strRef>
              <c:f>Obesity!$B$17:$D$17</c:f>
              <c:strCache>
                <c:ptCount val="3"/>
                <c:pt idx="0">
                  <c:v>Acute MI Hospitalizations</c:v>
                </c:pt>
                <c:pt idx="1">
                  <c:v>Stroke Hospitalizations</c:v>
                </c:pt>
                <c:pt idx="2">
                  <c:v>Diabetes Hospitalizations</c:v>
                </c:pt>
              </c:strCache>
            </c:strRef>
          </c:cat>
          <c:val>
            <c:numRef>
              <c:f>Obesity!$B$19:$D$19</c:f>
              <c:numCache>
                <c:formatCode>0</c:formatCode>
                <c:ptCount val="3"/>
                <c:pt idx="0">
                  <c:v>24</c:v>
                </c:pt>
                <c:pt idx="1">
                  <c:v>21</c:v>
                </c:pt>
                <c:pt idx="2" formatCode="General">
                  <c:v>12</c:v>
                </c:pt>
              </c:numCache>
            </c:numRef>
          </c:val>
        </c:ser>
        <c:dLbls>
          <c:showLegendKey val="0"/>
          <c:showVal val="1"/>
          <c:showCatName val="0"/>
          <c:showSerName val="0"/>
          <c:showPercent val="0"/>
          <c:showBubbleSize val="0"/>
        </c:dLbls>
        <c:gapWidth val="150"/>
        <c:overlap val="-25"/>
        <c:axId val="72028160"/>
        <c:axId val="72029696"/>
      </c:barChart>
      <c:catAx>
        <c:axId val="72028160"/>
        <c:scaling>
          <c:orientation val="minMax"/>
        </c:scaling>
        <c:delete val="0"/>
        <c:axPos val="b"/>
        <c:majorTickMark val="none"/>
        <c:minorTickMark val="none"/>
        <c:tickLblPos val="nextTo"/>
        <c:crossAx val="72029696"/>
        <c:crosses val="autoZero"/>
        <c:auto val="1"/>
        <c:lblAlgn val="ctr"/>
        <c:lblOffset val="100"/>
        <c:noMultiLvlLbl val="0"/>
      </c:catAx>
      <c:valAx>
        <c:axId val="72029696"/>
        <c:scaling>
          <c:orientation val="minMax"/>
        </c:scaling>
        <c:delete val="1"/>
        <c:axPos val="l"/>
        <c:numFmt formatCode="0" sourceLinked="1"/>
        <c:majorTickMark val="out"/>
        <c:minorTickMark val="none"/>
        <c:tickLblPos val="nextTo"/>
        <c:crossAx val="7202816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a:t>
            </a:r>
            <a:r>
              <a:rPr lang="en-US" baseline="0"/>
              <a:t> Alcohol Indicators for Adults: Franklin County</a:t>
            </a:r>
            <a:endParaRPr lang="en-US"/>
          </a:p>
        </c:rich>
      </c:tx>
      <c:layout/>
      <c:overlay val="0"/>
    </c:title>
    <c:autoTitleDeleted val="0"/>
    <c:plotArea>
      <c:layout/>
      <c:barChart>
        <c:barDir val="col"/>
        <c:grouping val="clustered"/>
        <c:varyColors val="0"/>
        <c:ser>
          <c:idx val="0"/>
          <c:order val="0"/>
          <c:tx>
            <c:strRef>
              <c:f>Drugs!$A$28</c:f>
              <c:strCache>
                <c:ptCount val="1"/>
                <c:pt idx="0">
                  <c:v>Franklin County</c:v>
                </c:pt>
              </c:strCache>
            </c:strRef>
          </c:tx>
          <c:invertIfNegative val="0"/>
          <c:cat>
            <c:strRef>
              <c:f>Drugs!$B$27:$C$27</c:f>
              <c:strCache>
                <c:ptCount val="2"/>
                <c:pt idx="0">
                  <c:v>Binge Drinking - Adults</c:v>
                </c:pt>
                <c:pt idx="1">
                  <c:v>Chronic Heavy Drinking - Adults</c:v>
                </c:pt>
              </c:strCache>
            </c:strRef>
          </c:cat>
          <c:val>
            <c:numRef>
              <c:f>Drugs!$B$28:$C$28</c:f>
              <c:numCache>
                <c:formatCode>0%</c:formatCode>
                <c:ptCount val="2"/>
                <c:pt idx="0">
                  <c:v>0.18</c:v>
                </c:pt>
                <c:pt idx="1">
                  <c:v>0.08</c:v>
                </c:pt>
              </c:numCache>
            </c:numRef>
          </c:val>
        </c:ser>
        <c:ser>
          <c:idx val="1"/>
          <c:order val="1"/>
          <c:tx>
            <c:strRef>
              <c:f>Drugs!$A$29</c:f>
              <c:strCache>
                <c:ptCount val="1"/>
                <c:pt idx="0">
                  <c:v>Maine</c:v>
                </c:pt>
              </c:strCache>
            </c:strRef>
          </c:tx>
          <c:invertIfNegative val="0"/>
          <c:cat>
            <c:strRef>
              <c:f>Drugs!$B$27:$C$27</c:f>
              <c:strCache>
                <c:ptCount val="2"/>
                <c:pt idx="0">
                  <c:v>Binge Drinking - Adults</c:v>
                </c:pt>
                <c:pt idx="1">
                  <c:v>Chronic Heavy Drinking - Adults</c:v>
                </c:pt>
              </c:strCache>
            </c:strRef>
          </c:cat>
          <c:val>
            <c:numRef>
              <c:f>Drugs!$B$29:$C$29</c:f>
              <c:numCache>
                <c:formatCode>0%</c:formatCode>
                <c:ptCount val="2"/>
                <c:pt idx="0">
                  <c:v>0.17</c:v>
                </c:pt>
                <c:pt idx="1">
                  <c:v>7.0000000000000007E-2</c:v>
                </c:pt>
              </c:numCache>
            </c:numRef>
          </c:val>
        </c:ser>
        <c:dLbls>
          <c:showLegendKey val="0"/>
          <c:showVal val="1"/>
          <c:showCatName val="0"/>
          <c:showSerName val="0"/>
          <c:showPercent val="0"/>
          <c:showBubbleSize val="0"/>
        </c:dLbls>
        <c:gapWidth val="150"/>
        <c:overlap val="-25"/>
        <c:axId val="92542080"/>
        <c:axId val="92543616"/>
      </c:barChart>
      <c:catAx>
        <c:axId val="92542080"/>
        <c:scaling>
          <c:orientation val="minMax"/>
        </c:scaling>
        <c:delete val="0"/>
        <c:axPos val="b"/>
        <c:majorTickMark val="none"/>
        <c:minorTickMark val="none"/>
        <c:tickLblPos val="nextTo"/>
        <c:crossAx val="92543616"/>
        <c:crosses val="autoZero"/>
        <c:auto val="1"/>
        <c:lblAlgn val="ctr"/>
        <c:lblOffset val="100"/>
        <c:noMultiLvlLbl val="0"/>
      </c:catAx>
      <c:valAx>
        <c:axId val="92543616"/>
        <c:scaling>
          <c:orientation val="minMax"/>
        </c:scaling>
        <c:delete val="1"/>
        <c:axPos val="l"/>
        <c:numFmt formatCode="0%" sourceLinked="1"/>
        <c:majorTickMark val="out"/>
        <c:minorTickMark val="none"/>
        <c:tickLblPos val="nextTo"/>
        <c:crossAx val="9254208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of Physical Activity: Franklin</a:t>
            </a:r>
            <a:r>
              <a:rPr lang="en-US" baseline="0"/>
              <a:t> County</a:t>
            </a:r>
            <a:endParaRPr lang="en-US"/>
          </a:p>
        </c:rich>
      </c:tx>
      <c:layout/>
      <c:overlay val="0"/>
    </c:title>
    <c:autoTitleDeleted val="0"/>
    <c:plotArea>
      <c:layout/>
      <c:barChart>
        <c:barDir val="col"/>
        <c:grouping val="clustered"/>
        <c:varyColors val="0"/>
        <c:ser>
          <c:idx val="0"/>
          <c:order val="0"/>
          <c:tx>
            <c:strRef>
              <c:f>PAN!$A$2</c:f>
              <c:strCache>
                <c:ptCount val="1"/>
                <c:pt idx="0">
                  <c:v>Franklin County</c:v>
                </c:pt>
              </c:strCache>
            </c:strRef>
          </c:tx>
          <c:invertIfNegative val="0"/>
          <c:cat>
            <c:strRef>
              <c:f>PAN!$B$1:$C$1</c:f>
              <c:strCache>
                <c:ptCount val="2"/>
                <c:pt idx="0">
                  <c:v>No Physical Activity in Past Month - Adults</c:v>
                </c:pt>
                <c:pt idx="1">
                  <c:v>Met Recommendations for Physical Activity - Adults</c:v>
                </c:pt>
              </c:strCache>
            </c:strRef>
          </c:cat>
          <c:val>
            <c:numRef>
              <c:f>PAN!$B$2:$C$2</c:f>
              <c:numCache>
                <c:formatCode>0%</c:formatCode>
                <c:ptCount val="2"/>
                <c:pt idx="0">
                  <c:v>0.24</c:v>
                </c:pt>
                <c:pt idx="1">
                  <c:v>0.56000000000000005</c:v>
                </c:pt>
              </c:numCache>
            </c:numRef>
          </c:val>
        </c:ser>
        <c:ser>
          <c:idx val="1"/>
          <c:order val="1"/>
          <c:tx>
            <c:strRef>
              <c:f>PAN!$A$3</c:f>
              <c:strCache>
                <c:ptCount val="1"/>
                <c:pt idx="0">
                  <c:v>Maine</c:v>
                </c:pt>
              </c:strCache>
            </c:strRef>
          </c:tx>
          <c:invertIfNegative val="0"/>
          <c:cat>
            <c:strRef>
              <c:f>PAN!$B$1:$C$1</c:f>
              <c:strCache>
                <c:ptCount val="2"/>
                <c:pt idx="0">
                  <c:v>No Physical Activity in Past Month - Adults</c:v>
                </c:pt>
                <c:pt idx="1">
                  <c:v>Met Recommendations for Physical Activity - Adults</c:v>
                </c:pt>
              </c:strCache>
            </c:strRef>
          </c:cat>
          <c:val>
            <c:numRef>
              <c:f>PAN!$B$3:$C$3</c:f>
              <c:numCache>
                <c:formatCode>0%</c:formatCode>
                <c:ptCount val="2"/>
                <c:pt idx="0">
                  <c:v>0.22</c:v>
                </c:pt>
                <c:pt idx="1">
                  <c:v>0.53</c:v>
                </c:pt>
              </c:numCache>
            </c:numRef>
          </c:val>
        </c:ser>
        <c:dLbls>
          <c:showLegendKey val="0"/>
          <c:showVal val="1"/>
          <c:showCatName val="0"/>
          <c:showSerName val="0"/>
          <c:showPercent val="0"/>
          <c:showBubbleSize val="0"/>
        </c:dLbls>
        <c:gapWidth val="150"/>
        <c:overlap val="-25"/>
        <c:axId val="96428416"/>
        <c:axId val="96429952"/>
      </c:barChart>
      <c:catAx>
        <c:axId val="96428416"/>
        <c:scaling>
          <c:orientation val="minMax"/>
        </c:scaling>
        <c:delete val="0"/>
        <c:axPos val="b"/>
        <c:majorTickMark val="none"/>
        <c:minorTickMark val="none"/>
        <c:tickLblPos val="nextTo"/>
        <c:crossAx val="96429952"/>
        <c:crosses val="autoZero"/>
        <c:auto val="1"/>
        <c:lblAlgn val="ctr"/>
        <c:lblOffset val="100"/>
        <c:noMultiLvlLbl val="0"/>
      </c:catAx>
      <c:valAx>
        <c:axId val="96429952"/>
        <c:scaling>
          <c:orientation val="minMax"/>
        </c:scaling>
        <c:delete val="1"/>
        <c:axPos val="l"/>
        <c:numFmt formatCode="0%" sourceLinked="1"/>
        <c:majorTickMark val="out"/>
        <c:minorTickMark val="none"/>
        <c:tickLblPos val="nextTo"/>
        <c:crossAx val="9642841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Nutrition: Franklin County</a:t>
            </a:r>
          </a:p>
        </c:rich>
      </c:tx>
      <c:layout/>
      <c:overlay val="0"/>
    </c:title>
    <c:autoTitleDeleted val="0"/>
    <c:plotArea>
      <c:layout/>
      <c:barChart>
        <c:barDir val="col"/>
        <c:grouping val="clustered"/>
        <c:varyColors val="0"/>
        <c:ser>
          <c:idx val="0"/>
          <c:order val="0"/>
          <c:tx>
            <c:strRef>
              <c:f>PAN!$A$15</c:f>
              <c:strCache>
                <c:ptCount val="1"/>
                <c:pt idx="0">
                  <c:v>Franklin County</c:v>
                </c:pt>
              </c:strCache>
            </c:strRef>
          </c:tx>
          <c:invertIfNegative val="0"/>
          <c:dLbls>
            <c:dLbl>
              <c:idx val="0"/>
              <c:layout>
                <c:manualLayout>
                  <c:x val="0"/>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PAN!$B$14:$C$14</c:f>
              <c:strCache>
                <c:ptCount val="2"/>
                <c:pt idx="0">
                  <c:v>Fruit Consumption among Adults (&lt;1 per/day)</c:v>
                </c:pt>
                <c:pt idx="1">
                  <c:v>Vegetable Consumption among Adults (&lt;1 per/day)</c:v>
                </c:pt>
              </c:strCache>
            </c:strRef>
          </c:cat>
          <c:val>
            <c:numRef>
              <c:f>PAN!$B$15:$C$15</c:f>
              <c:numCache>
                <c:formatCode>0%</c:formatCode>
                <c:ptCount val="2"/>
                <c:pt idx="0">
                  <c:v>0.38</c:v>
                </c:pt>
                <c:pt idx="1">
                  <c:v>0.21</c:v>
                </c:pt>
              </c:numCache>
            </c:numRef>
          </c:val>
        </c:ser>
        <c:ser>
          <c:idx val="1"/>
          <c:order val="1"/>
          <c:tx>
            <c:strRef>
              <c:f>PAN!$A$16</c:f>
              <c:strCache>
                <c:ptCount val="1"/>
                <c:pt idx="0">
                  <c:v>Maine</c:v>
                </c:pt>
              </c:strCache>
            </c:strRef>
          </c:tx>
          <c:invertIfNegative val="0"/>
          <c:cat>
            <c:strRef>
              <c:f>PAN!$B$14:$C$14</c:f>
              <c:strCache>
                <c:ptCount val="2"/>
                <c:pt idx="0">
                  <c:v>Fruit Consumption among Adults (&lt;1 per/day)</c:v>
                </c:pt>
                <c:pt idx="1">
                  <c:v>Vegetable Consumption among Adults (&lt;1 per/day)</c:v>
                </c:pt>
              </c:strCache>
            </c:strRef>
          </c:cat>
          <c:val>
            <c:numRef>
              <c:f>PAN!$B$16:$C$16</c:f>
              <c:numCache>
                <c:formatCode>0%</c:formatCode>
                <c:ptCount val="2"/>
                <c:pt idx="0">
                  <c:v>0.34</c:v>
                </c:pt>
                <c:pt idx="1">
                  <c:v>0.18</c:v>
                </c:pt>
              </c:numCache>
            </c:numRef>
          </c:val>
        </c:ser>
        <c:dLbls>
          <c:showLegendKey val="0"/>
          <c:showVal val="1"/>
          <c:showCatName val="0"/>
          <c:showSerName val="0"/>
          <c:showPercent val="0"/>
          <c:showBubbleSize val="0"/>
        </c:dLbls>
        <c:gapWidth val="150"/>
        <c:overlap val="-25"/>
        <c:axId val="96524544"/>
        <c:axId val="98271232"/>
      </c:barChart>
      <c:catAx>
        <c:axId val="96524544"/>
        <c:scaling>
          <c:orientation val="minMax"/>
        </c:scaling>
        <c:delete val="0"/>
        <c:axPos val="b"/>
        <c:majorTickMark val="none"/>
        <c:minorTickMark val="none"/>
        <c:tickLblPos val="nextTo"/>
        <c:crossAx val="98271232"/>
        <c:crosses val="autoZero"/>
        <c:auto val="1"/>
        <c:lblAlgn val="ctr"/>
        <c:lblOffset val="100"/>
        <c:noMultiLvlLbl val="0"/>
      </c:catAx>
      <c:valAx>
        <c:axId val="98271232"/>
        <c:scaling>
          <c:orientation val="minMax"/>
        </c:scaling>
        <c:delete val="1"/>
        <c:axPos val="l"/>
        <c:numFmt formatCode="0%" sourceLinked="1"/>
        <c:majorTickMark val="out"/>
        <c:minorTickMark val="none"/>
        <c:tickLblPos val="nextTo"/>
        <c:crossAx val="96524544"/>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24% of adults in Franklin County report having had no PA in the past month compared to 23%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56% of adults in Franklin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sets of bars/columns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38% of adults in Franklin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21% of adults in Franklin County report having fewer than 1 serving of veggies per day compared to 18% in Maine.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Franklin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a:t>
            </a:r>
            <a:r>
              <a:rPr lang="en-US" i="1" baseline="0" smtClean="0"/>
              <a:t>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a:t>
            </a:r>
            <a:r>
              <a:rPr lang="en-US" dirty="0" smtClean="0"/>
              <a:t>–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Franklin County based on information provided by the 46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3 issues affecting where we live, work, learn, and play in Franklin County based on information provided by the 46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Since this presentation is brief and only skims the data, we’ll look at only obesity related hospitalizations per 10,000 population in Franklin County compared to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percentage of hospitalizations for acute myocardial infarction [heart attack] were slightly lower than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Stroke hospitalizations were slightly higher compared to the state.</a:t>
            </a:r>
          </a:p>
          <a:p>
            <a:pPr marL="171450" indent="-171450">
              <a:spcAft>
                <a:spcPts val="600"/>
              </a:spcAft>
              <a:buFont typeface="Arial" panose="020B0604020202020204" pitchFamily="34" charset="0"/>
              <a:buChar char="•"/>
            </a:pPr>
            <a:r>
              <a:rPr lang="en-US" baseline="0" dirty="0" smtClean="0"/>
              <a:t>Diabetes hospitalizations were significantly higher in Franklin County compared to the state. This means the numbers did not happen by chance.</a:t>
            </a:r>
          </a:p>
          <a:p>
            <a:pPr marL="171450" indent="-171450">
              <a:spcAft>
                <a:spcPts val="600"/>
              </a:spcAft>
              <a:buFont typeface="Arial" panose="020B0604020202020204" pitchFamily="34" charset="0"/>
              <a:buChar char="•"/>
            </a:pPr>
            <a:r>
              <a:rPr lang="en-US" baseline="0" dirty="0" smtClean="0"/>
              <a:t>These data are from 2011.</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Obesity defined via BRFSS U.S. Core –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looking at binge drinking and chronic heavy drinking (alcohol) among adults in this graphic.</a:t>
            </a:r>
          </a:p>
          <a:p>
            <a:pPr marL="171450" indent="-171450">
              <a:spcAft>
                <a:spcPts val="600"/>
              </a:spcAft>
              <a:buFont typeface="Arial" panose="020B0604020202020204" pitchFamily="34" charset="0"/>
              <a:buChar char="•"/>
            </a:pPr>
            <a:r>
              <a:rPr lang="en-US" baseline="0" dirty="0" smtClean="0"/>
              <a:t>Binge drinking is defined as 5 or more drinks on an occasion for men and 4 or more drinks on an occasion for women.</a:t>
            </a:r>
          </a:p>
          <a:p>
            <a:pPr marL="171450" indent="-171450">
              <a:spcAft>
                <a:spcPts val="600"/>
              </a:spcAft>
              <a:buFont typeface="Arial" panose="020B0604020202020204" pitchFamily="34" charset="0"/>
              <a:buChar char="•"/>
            </a:pPr>
            <a:r>
              <a:rPr lang="en-US" baseline="0" dirty="0" smtClean="0"/>
              <a:t>Chronic heavy drinking is defined as 15 or more drinks per week for men and 8 or more drinks per week for women.</a:t>
            </a:r>
          </a:p>
          <a:p>
            <a:pPr marL="171450" indent="-171450">
              <a:spcAft>
                <a:spcPts val="600"/>
              </a:spcAft>
              <a:buFont typeface="Arial" panose="020B0604020202020204" pitchFamily="34" charset="0"/>
              <a:buChar char="•"/>
            </a:pPr>
            <a:r>
              <a:rPr lang="en-US" baseline="0" dirty="0" smtClean="0"/>
              <a:t>The percentage of adults engaging in binge drinking is slightly higher for Franklin County than Maine.</a:t>
            </a:r>
          </a:p>
          <a:p>
            <a:pPr marL="171450" indent="-171450">
              <a:spcAft>
                <a:spcPts val="600"/>
              </a:spcAft>
              <a:buFont typeface="Arial" panose="020B0604020202020204" pitchFamily="34" charset="0"/>
              <a:buChar char="•"/>
            </a:pPr>
            <a:r>
              <a:rPr lang="en-US" baseline="0" dirty="0" smtClean="0"/>
              <a:t>The percentage of adults engaging in chronic heavy drinking is slightly higher for Franklin County than Maine. </a:t>
            </a:r>
          </a:p>
          <a:p>
            <a:pPr marL="171450" indent="-171450">
              <a:spcAft>
                <a:spcPts val="600"/>
              </a:spcAft>
              <a:buFont typeface="Arial" panose="020B0604020202020204" pitchFamily="34" charset="0"/>
              <a:buChar char="•"/>
            </a:pPr>
            <a:r>
              <a:rPr lang="en-US" baseline="0" dirty="0" smtClean="0"/>
              <a:t>Another way to think of these numbers is to think of 18 of every 100 adults binge drinking in Hancock County or 8 of every 100 engage in chronic heavy drinking…..</a:t>
            </a:r>
          </a:p>
          <a:p>
            <a:pPr marL="171450" indent="-171450">
              <a:spcAft>
                <a:spcPts val="600"/>
              </a:spcAft>
              <a:buFont typeface="Arial" panose="020B0604020202020204" pitchFamily="34" charset="0"/>
              <a:buChar cha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10/14/2015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Franklin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Behavioral Risk Factor Surveillance System  (BRFSS), 2013</a:t>
            </a:r>
          </a:p>
        </p:txBody>
      </p:sp>
      <p:graphicFrame>
        <p:nvGraphicFramePr>
          <p:cNvPr id="6" name="Chart 5"/>
          <p:cNvGraphicFramePr>
            <a:graphicFrameLocks/>
          </p:cNvGraphicFramePr>
          <p:nvPr>
            <p:extLst>
              <p:ext uri="{D42A27DB-BD31-4B8C-83A1-F6EECF244321}">
                <p14:modId xmlns:p14="http://schemas.microsoft.com/office/powerpoint/2010/main" val="85452733"/>
              </p:ext>
            </p:extLst>
          </p:nvPr>
        </p:nvGraphicFramePr>
        <p:xfrm>
          <a:off x="533398" y="1676400"/>
          <a:ext cx="80772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Franklin County</a:t>
            </a:r>
            <a:endParaRPr lang="en-US" dirty="0"/>
          </a:p>
        </p:txBody>
      </p:sp>
      <p:sp>
        <p:nvSpPr>
          <p:cNvPr id="9" name="TextBox 8"/>
          <p:cNvSpPr txBox="1"/>
          <p:nvPr/>
        </p:nvSpPr>
        <p:spPr>
          <a:xfrm>
            <a:off x="573578" y="6172200"/>
            <a:ext cx="8021782" cy="276999"/>
          </a:xfrm>
          <a:prstGeom prst="rect">
            <a:avLst/>
          </a:prstGeom>
          <a:noFill/>
        </p:spPr>
        <p:txBody>
          <a:bodyPr wrap="square" rtlCol="0">
            <a:spAutoFit/>
          </a:bodyPr>
          <a:lstStyle/>
          <a:p>
            <a:r>
              <a:rPr lang="en-US" sz="1200" dirty="0" smtClean="0"/>
              <a:t>Source: </a:t>
            </a:r>
            <a:r>
              <a:rPr lang="en-US" sz="1200" dirty="0"/>
              <a:t>Behavioral Risk Factor Surveillance System (BRFSS), 2013</a:t>
            </a:r>
          </a:p>
        </p:txBody>
      </p:sp>
      <p:graphicFrame>
        <p:nvGraphicFramePr>
          <p:cNvPr id="5" name="Chart 4"/>
          <p:cNvGraphicFramePr>
            <a:graphicFrameLocks/>
          </p:cNvGraphicFramePr>
          <p:nvPr>
            <p:extLst>
              <p:ext uri="{D42A27DB-BD31-4B8C-83A1-F6EECF244321}">
                <p14:modId xmlns:p14="http://schemas.microsoft.com/office/powerpoint/2010/main" val="2401470750"/>
              </p:ext>
            </p:extLst>
          </p:nvPr>
        </p:nvGraphicFramePr>
        <p:xfrm>
          <a:off x="573578" y="1905000"/>
          <a:ext cx="78084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and Nutrition</a:t>
            </a:r>
            <a:br>
              <a:rPr lang="en-US" dirty="0" smtClean="0"/>
            </a:br>
            <a:r>
              <a:rPr lang="en-US" dirty="0" smtClean="0">
                <a:solidFill>
                  <a:schemeClr val="accent2"/>
                </a:solidFill>
              </a:rPr>
              <a:t>Franklin County</a:t>
            </a:r>
            <a:endParaRPr lang="en-US" dirty="0"/>
          </a:p>
        </p:txBody>
      </p:sp>
      <p:sp>
        <p:nvSpPr>
          <p:cNvPr id="9" name="TextBox 8"/>
          <p:cNvSpPr txBox="1"/>
          <p:nvPr/>
        </p:nvSpPr>
        <p:spPr>
          <a:xfrm>
            <a:off x="573578" y="6172200"/>
            <a:ext cx="8021782" cy="276999"/>
          </a:xfrm>
          <a:prstGeom prst="rect">
            <a:avLst/>
          </a:prstGeom>
          <a:noFill/>
        </p:spPr>
        <p:txBody>
          <a:bodyPr wrap="square" rtlCol="0">
            <a:spAutoFit/>
          </a:bodyPr>
          <a:lstStyle/>
          <a:p>
            <a:r>
              <a:rPr lang="en-US" sz="1200" dirty="0" smtClean="0"/>
              <a:t>Source: </a:t>
            </a:r>
            <a:r>
              <a:rPr lang="en-US" sz="1200" dirty="0"/>
              <a:t>Behavioral Risk Factor Surveillance System (BRFSS), 2013</a:t>
            </a:r>
          </a:p>
        </p:txBody>
      </p:sp>
      <p:graphicFrame>
        <p:nvGraphicFramePr>
          <p:cNvPr id="6" name="Chart 5"/>
          <p:cNvGraphicFramePr>
            <a:graphicFrameLocks/>
          </p:cNvGraphicFramePr>
          <p:nvPr>
            <p:extLst>
              <p:ext uri="{D42A27DB-BD31-4B8C-83A1-F6EECF244321}">
                <p14:modId xmlns:p14="http://schemas.microsoft.com/office/powerpoint/2010/main" val="930204536"/>
              </p:ext>
            </p:extLst>
          </p:nvPr>
        </p:nvGraphicFramePr>
        <p:xfrm>
          <a:off x="585300" y="1905000"/>
          <a:ext cx="7720499"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14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685800" y="2057400"/>
            <a:ext cx="8229600" cy="4724400"/>
          </a:xfrm>
          <a:solidFill>
            <a:schemeClr val="accent2">
              <a:lumMod val="20000"/>
              <a:lumOff val="80000"/>
            </a:schemeClr>
          </a:solidFill>
        </p:spPr>
        <p:txBody>
          <a:bodyPr>
            <a:normAutofit/>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472774"/>
            <a:ext cx="7924800" cy="151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990289"/>
            <a:ext cx="7924800" cy="555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5322" y="2696151"/>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Franklin County 46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247881127"/>
              </p:ext>
            </p:extLst>
          </p:nvPr>
        </p:nvGraphicFramePr>
        <p:xfrm>
          <a:off x="713875" y="2274332"/>
          <a:ext cx="7363325"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Franklin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Franklin County 46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803139508"/>
              </p:ext>
            </p:extLst>
          </p:nvPr>
        </p:nvGraphicFramePr>
        <p:xfrm>
          <a:off x="609600" y="2274331"/>
          <a:ext cx="76200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drug </a:t>
            </a:r>
            <a:r>
              <a:rPr lang="en-US" dirty="0" smtClean="0"/>
              <a:t>&amp; </a:t>
            </a:r>
            <a:r>
              <a:rPr lang="en-US" dirty="0" smtClean="0"/>
              <a:t>alcohol abuse, and physical activity </a:t>
            </a:r>
            <a:r>
              <a:rPr lang="en-US" dirty="0" smtClean="0"/>
              <a:t>&amp; </a:t>
            </a:r>
            <a:r>
              <a:rPr lang="en-US" dirty="0"/>
              <a:t>n</a:t>
            </a:r>
            <a:r>
              <a:rPr lang="en-US" dirty="0" smtClean="0"/>
              <a:t>utrition</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570" y="28956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Franklin County</a:t>
            </a:r>
            <a:endParaRPr lang="en-US" dirty="0">
              <a:solidFill>
                <a:schemeClr val="accent2"/>
              </a:solidFill>
            </a:endParaRPr>
          </a:p>
        </p:txBody>
      </p:sp>
      <p:sp>
        <p:nvSpPr>
          <p:cNvPr id="3" name="TextBox 2"/>
          <p:cNvSpPr txBox="1"/>
          <p:nvPr/>
        </p:nvSpPr>
        <p:spPr>
          <a:xfrm>
            <a:off x="609600" y="6172200"/>
            <a:ext cx="7848600" cy="830997"/>
          </a:xfrm>
          <a:prstGeom prst="rect">
            <a:avLst/>
          </a:prstGeom>
          <a:noFill/>
        </p:spPr>
        <p:txBody>
          <a:bodyPr wrap="square" rtlCol="0">
            <a:spAutoFit/>
          </a:bodyPr>
          <a:lstStyle/>
          <a:p>
            <a:r>
              <a:rPr lang="en-US" sz="1200" dirty="0" smtClean="0"/>
              <a:t>Source for Acute myocardial infarction hospitalizations per 10,000 population: MHDO, 2011</a:t>
            </a:r>
          </a:p>
          <a:p>
            <a:r>
              <a:rPr lang="en-US" sz="1200" dirty="0"/>
              <a:t>Source for </a:t>
            </a:r>
            <a:r>
              <a:rPr lang="en-US" sz="1200" dirty="0" smtClean="0"/>
              <a:t>Stroke hospitalizations </a:t>
            </a:r>
            <a:r>
              <a:rPr lang="en-US" sz="1200" dirty="0"/>
              <a:t>per 10,000 population: MHDO, </a:t>
            </a:r>
            <a:r>
              <a:rPr lang="en-US" sz="1200" dirty="0" smtClean="0"/>
              <a:t>2011</a:t>
            </a:r>
            <a:endParaRPr lang="en-US" sz="1200" dirty="0"/>
          </a:p>
          <a:p>
            <a:r>
              <a:rPr lang="en-US" sz="1200" dirty="0"/>
              <a:t>Source for </a:t>
            </a:r>
            <a:r>
              <a:rPr lang="en-US" sz="1200" dirty="0" smtClean="0"/>
              <a:t>Diabetes hospitalizations </a:t>
            </a:r>
            <a:r>
              <a:rPr lang="en-US" sz="1200" dirty="0"/>
              <a:t>per 10,000 population: MHDO, </a:t>
            </a:r>
            <a:r>
              <a:rPr lang="en-US" sz="1200" dirty="0" smtClean="0"/>
              <a:t>2011</a:t>
            </a:r>
            <a:endParaRPr lang="en-US" sz="1200" dirty="0"/>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792232961"/>
              </p:ext>
            </p:extLst>
          </p:nvPr>
        </p:nvGraphicFramePr>
        <p:xfrm>
          <a:off x="609600" y="1676400"/>
          <a:ext cx="7772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4577</TotalTime>
  <Words>2159</Words>
  <Application>Microsoft Office PowerPoint</Application>
  <PresentationFormat>On-screen Show (4:3)</PresentationFormat>
  <Paragraphs>164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Setting the Stage for Our Story</vt:lpstr>
      <vt:lpstr>The Script</vt:lpstr>
      <vt:lpstr>Our Task Today….</vt:lpstr>
      <vt:lpstr>Top health issues for Franklin County</vt:lpstr>
      <vt:lpstr>Top issues affecting where we live, work, learn &amp; play in Franklin County</vt:lpstr>
      <vt:lpstr>Quick look at data about obesity, drug &amp; alcohol abuse, and physical activity &amp; nutrition</vt:lpstr>
      <vt:lpstr>Obesity Franklin County</vt:lpstr>
      <vt:lpstr>Drug &amp; Alcohol Abuse Franklin County</vt:lpstr>
      <vt:lpstr> Physical Activity and Nutrition Franklin County</vt:lpstr>
      <vt:lpstr> Physical Activity and Nutrition Franklin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259</cp:revision>
  <cp:lastPrinted>2015-10-02T18:28:17Z</cp:lastPrinted>
  <dcterms:created xsi:type="dcterms:W3CDTF">2015-06-09T16:33:57Z</dcterms:created>
  <dcterms:modified xsi:type="dcterms:W3CDTF">2015-10-14T22:52:56Z</dcterms:modified>
</cp:coreProperties>
</file>